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chemeClr val="lt2"/>
                </a:solidFill>
              </a:rPr>
              <a:t>Many components, not that much space.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pn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Relationship Id="rId5" Type="http://schemas.openxmlformats.org/officeDocument/2006/relationships/image" Target="../media/image0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png"/><Relationship Id="rId4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2" y="0"/>
            <a:ext cx="55368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>
                <a:solidFill>
                  <a:srgbClr val="FFFFFF"/>
                </a:solidFill>
              </a:rPr>
              <a:t>LunaH-Map Structure and Thermal Design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355767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Robert Amzler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Future Work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Quasi-static analysis to simulate vibrational loads at launch.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Finalize design for CDR.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Investigate battery thermal zone.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Physical tests on flight hardware.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ASU Space Grant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Dr. Craig Hardgrove (LunaH-Map PI)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Igor Lazbin (AZ Space Tech)</a:t>
            </a:r>
          </a:p>
          <a:p>
            <a:pPr indent="-228600" lvl="0" marL="457200" rtl="0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Valentin Ivanitski (AZ Space Tech)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craigcapture030217-5 (1).png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650" y="2484449"/>
            <a:ext cx="4687348" cy="265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XCeWuaE.jpg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9050" y="2838761"/>
            <a:ext cx="1950425" cy="19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descr="lunahcapture030217.PNG"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950" y="1017725"/>
            <a:ext cx="637010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Mission Overview</a:t>
            </a:r>
          </a:p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311700" y="1152475"/>
            <a:ext cx="3798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-"/>
            </a:pPr>
            <a:r>
              <a:rPr lang="en" sz="3000"/>
              <a:t>6U+ CubeSat.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-"/>
            </a:pPr>
            <a:r>
              <a:rPr lang="en" sz="3000"/>
              <a:t>Constrain hydrogen abundance in the lunar south pole.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-"/>
            </a:pPr>
            <a:r>
              <a:rPr lang="en" sz="3000"/>
              <a:t>Launching in 2018 on SLS EM-1.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4-07 at 4.39.49 PM.png"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400" y="1523200"/>
            <a:ext cx="4728601" cy="2674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Spacecraft Overview</a:t>
            </a:r>
          </a:p>
        </p:txBody>
      </p:sp>
      <p:pic>
        <p:nvPicPr>
          <p:cNvPr descr="Screen Shot 2017-04-07 at 4.47.15 PM.png"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5424"/>
            <a:ext cx="5194550" cy="36432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>
            <p:ph idx="1" type="body"/>
          </p:nvPr>
        </p:nvSpPr>
        <p:spPr>
          <a:xfrm>
            <a:off x="5506250" y="1447100"/>
            <a:ext cx="3637800" cy="3391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Science Payload: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MiniNS neutron detector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Propulsion System: 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BIT-3 Ion Propulsion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Comms System: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JPL’s IRIS X-Band radio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GNC: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XB1-50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 txBox="1"/>
          <p:nvPr/>
        </p:nvSpPr>
        <p:spPr>
          <a:xfrm>
            <a:off x="5647400" y="828425"/>
            <a:ext cx="33555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solidFill>
                  <a:schemeClr val="lt2"/>
                </a:solidFill>
              </a:rPr>
              <a:t>Major Subsystems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656000" y="4570800"/>
            <a:ext cx="44880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Spacecraft Overview Pt. 2</a:t>
            </a:r>
          </a:p>
        </p:txBody>
      </p:sp>
      <p:pic>
        <p:nvPicPr>
          <p:cNvPr descr="Screen Shot 2017-04-07 at 5.01.38 PM.png"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33003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Structure Overview</a:t>
            </a:r>
          </a:p>
        </p:txBody>
      </p:sp>
      <p:pic>
        <p:nvPicPr>
          <p:cNvPr descr="fracture020817-3.PNG"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351787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5720600" y="1170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Primary load bearing component (green)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chemeClr val="lt2"/>
              </a:buClr>
              <a:buSzPct val="112500"/>
              <a:buChar char="-"/>
            </a:pPr>
            <a:r>
              <a:rPr lang="en" sz="1600">
                <a:solidFill>
                  <a:schemeClr val="lt2"/>
                </a:solidFill>
              </a:rPr>
              <a:t>Rails designed per PSC 2002367C.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Main mounting surface for major components (blue)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Launch vehicle deployer interface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Structure Overview Pt.2 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6113825" y="1152475"/>
            <a:ext cx="2718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Secondary structures (yellow) provide mounting solutions for smaller components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BIT-3 and Mini-NS provide additional structure support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-"/>
            </a:pPr>
            <a:r>
              <a:rPr lang="en" sz="1800">
                <a:solidFill>
                  <a:schemeClr val="lt2"/>
                </a:solidFill>
              </a:rPr>
              <a:t>Lightweighting to reduce mass</a:t>
            </a:r>
          </a:p>
        </p:txBody>
      </p:sp>
      <p:pic>
        <p:nvPicPr>
          <p:cNvPr descr="fracture020817-4.PNG"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425" y="1152475"/>
            <a:ext cx="5087709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Integration Model and Test Model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0262"/>
            <a:ext cx="1306950" cy="2562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252.jpg"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775" y="1209225"/>
            <a:ext cx="2043780" cy="2725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251.jpg"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5300" y="1256775"/>
            <a:ext cx="1972500" cy="262997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178275" y="3984775"/>
            <a:ext cx="13068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Payload EDU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3156350" y="4047700"/>
            <a:ext cx="2043900" cy="7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3D printed components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6483900" y="4068650"/>
            <a:ext cx="22302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Machined structure model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Modal Analysis</a:t>
            </a:r>
          </a:p>
        </p:txBody>
      </p:sp>
      <p:pic>
        <p:nvPicPr>
          <p:cNvPr descr="tyvakcapture040317 (1).PNG"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391025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4-07 at 8.02.06 PM.png"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825" y="1170125"/>
            <a:ext cx="4295775" cy="179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4739775" y="3366075"/>
            <a:ext cx="36282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Modal analysis requested by deployer.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Thermal Analysis</a:t>
            </a:r>
          </a:p>
        </p:txBody>
      </p:sp>
      <p:pic>
        <p:nvPicPr>
          <p:cNvPr descr="Screen Shot 2017-04-07 at 8.04.42 PM.png"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2" cy="2613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